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23.03.2023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1643050"/>
            <a:ext cx="7743852" cy="2428891"/>
          </a:xfrm>
        </p:spPr>
        <p:style>
          <a:lnRef idx="2">
            <a:schemeClr val="accent5">
              <a:shade val="50000"/>
            </a:schemeClr>
          </a:lnRef>
          <a:fillRef idx="1">
            <a:schemeClr val="accent5"/>
          </a:fillRef>
          <a:effectRef idx="0">
            <a:schemeClr val="accent5"/>
          </a:effectRef>
          <a:fontRef idx="minor">
            <a:schemeClr val="lt1"/>
          </a:fontRef>
        </p:style>
        <p:txBody>
          <a:bodyPr>
            <a:noAutofit/>
          </a:bodyPr>
          <a:lstStyle/>
          <a:p>
            <a:r>
              <a:rPr lang="ru-RU" sz="3200" dirty="0" smtClean="0">
                <a:latin typeface="Times New Roman" pitchFamily="18" charset="0"/>
                <a:cs typeface="Times New Roman" pitchFamily="18" charset="0"/>
              </a:rPr>
              <a:t>МНОГОЯДНЫЕ И СПЕЦИАЛИЗИРОВАННЫЕ ВРЕДИТЕЛИ ДРЕВЕСНО-ДЕКОРАТИВНЫХ РАСТЕНИЙ</a:t>
            </a:r>
            <a:endParaRPr lang="ru-RU" sz="3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t>Древоточец </a:t>
            </a:r>
            <a:r>
              <a:rPr lang="ru-RU" dirty="0" smtClean="0"/>
              <a:t>пахучий</a:t>
            </a:r>
            <a:br>
              <a:rPr lang="ru-RU" dirty="0" smtClean="0"/>
            </a:br>
            <a:r>
              <a:rPr lang="ru-RU" dirty="0" smtClean="0"/>
              <a:t> </a:t>
            </a:r>
            <a:r>
              <a:rPr lang="ru-RU" dirty="0" smtClean="0"/>
              <a:t>(</a:t>
            </a:r>
            <a:r>
              <a:rPr lang="en-US" dirty="0" err="1" smtClean="0"/>
              <a:t>Cossus</a:t>
            </a:r>
            <a:r>
              <a:rPr lang="en-US" dirty="0" smtClean="0"/>
              <a:t> </a:t>
            </a:r>
            <a:r>
              <a:rPr lang="en-US" dirty="0" err="1" smtClean="0"/>
              <a:t>cosscus</a:t>
            </a:r>
            <a:r>
              <a:rPr lang="en-US" dirty="0" smtClean="0"/>
              <a:t> L.) </a:t>
            </a:r>
            <a:endParaRPr lang="ru-RU" dirty="0"/>
          </a:p>
        </p:txBody>
      </p:sp>
      <p:sp>
        <p:nvSpPr>
          <p:cNvPr id="3" name="Содержимое 2"/>
          <p:cNvSpPr>
            <a:spLocks noGrp="1"/>
          </p:cNvSpPr>
          <p:nvPr>
            <p:ph idx="1"/>
          </p:nvPr>
        </p:nvSpPr>
        <p:spPr>
          <a:xfrm>
            <a:off x="357158" y="1600200"/>
            <a:ext cx="8572560" cy="4972072"/>
          </a:xfrm>
        </p:spPr>
        <p:txBody>
          <a:bodyPr>
            <a:normAutofit fontScale="85000" lnSpcReduction="20000"/>
          </a:bodyPr>
          <a:lstStyle/>
          <a:p>
            <a:pPr marL="0" indent="342900">
              <a:lnSpc>
                <a:spcPct val="110000"/>
              </a:lnSpc>
              <a:spcBef>
                <a:spcPts val="0"/>
              </a:spcBef>
              <a:buNone/>
            </a:pPr>
            <a:r>
              <a:rPr lang="ru-RU" dirty="0" smtClean="0">
                <a:latin typeface="Times New Roman" pitchFamily="18" charset="0"/>
                <a:cs typeface="Times New Roman" pitchFamily="18" charset="0"/>
              </a:rPr>
              <a:t>Распространен повсеместно, кроме крайнего Севера. Повреждает многие виды лиственных плодовых и лесных пород, но, как правило, серьезный вред причиняет лишь в отдельные годы в старых грушевых садах. </a:t>
            </a:r>
            <a:endParaRPr lang="ru-RU" dirty="0" smtClean="0">
              <a:latin typeface="Times New Roman" pitchFamily="18" charset="0"/>
              <a:cs typeface="Times New Roman" pitchFamily="18" charset="0"/>
            </a:endParaRPr>
          </a:p>
          <a:p>
            <a:pPr marL="0" indent="342900">
              <a:lnSpc>
                <a:spcPct val="110000"/>
              </a:lnSpc>
              <a:spcBef>
                <a:spcPts val="0"/>
              </a:spcBef>
              <a:buNone/>
            </a:pPr>
            <a:r>
              <a:rPr lang="ru-RU" dirty="0" smtClean="0">
                <a:latin typeface="Times New Roman" pitchFamily="18" charset="0"/>
                <a:cs typeface="Times New Roman" pitchFamily="18" charset="0"/>
              </a:rPr>
              <a:t>Размах </a:t>
            </a:r>
            <a:r>
              <a:rPr lang="ru-RU" dirty="0" smtClean="0">
                <a:latin typeface="Times New Roman" pitchFamily="18" charset="0"/>
                <a:cs typeface="Times New Roman" pitchFamily="18" charset="0"/>
              </a:rPr>
              <a:t>крыльев бабочки достигает 9 см, крылья серо-бурые. Гусеница длиной до 10 см, коричнево-красная. Имеет сходный с древесницей въедливой цикл развития, но самки откладывают яйца в трещины коры на штамбе, а отродившиеся из яиц гусеницы внедряются под кору и проделывают под ней совместный ход, уничтожая камбий. </a:t>
            </a: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ru-RU" dirty="0" smtClean="0">
                <a:latin typeface="Times New Roman" pitchFamily="18" charset="0"/>
                <a:cs typeface="Times New Roman" pitchFamily="18" charset="0"/>
              </a:rPr>
              <a:t>Короеды (</a:t>
            </a:r>
            <a:r>
              <a:rPr lang="en-US" dirty="0" err="1" smtClean="0">
                <a:latin typeface="Times New Roman" pitchFamily="18" charset="0"/>
                <a:cs typeface="Times New Roman" pitchFamily="18" charset="0"/>
              </a:rPr>
              <a:t>Ipidae</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00200"/>
            <a:ext cx="8715436" cy="5114948"/>
          </a:xfrm>
        </p:spPr>
        <p:txBody>
          <a:bodyPr>
            <a:normAutofit fontScale="47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Наиболее вредоносны в лесных насаждениях следующие виды: дубовый заболонник – </a:t>
            </a:r>
            <a:r>
              <a:rPr lang="ru-RU" dirty="0" err="1" smtClean="0">
                <a:latin typeface="Times New Roman" pitchFamily="18" charset="0"/>
                <a:cs typeface="Times New Roman" pitchFamily="18" charset="0"/>
              </a:rPr>
              <a:t>Scolytus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intricatus</a:t>
            </a:r>
            <a:r>
              <a:rPr lang="ru-RU" dirty="0" smtClean="0">
                <a:latin typeface="Times New Roman" pitchFamily="18" charset="0"/>
                <a:cs typeface="Times New Roman" pitchFamily="18" charset="0"/>
              </a:rPr>
              <a:t> R., повреждающий дуб и граб; короеды стенограф (</a:t>
            </a:r>
            <a:r>
              <a:rPr lang="ru-RU" dirty="0" err="1" smtClean="0">
                <a:latin typeface="Times New Roman" pitchFamily="18" charset="0"/>
                <a:cs typeface="Times New Roman" pitchFamily="18" charset="0"/>
              </a:rPr>
              <a:t>шестизубый</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Ips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sexdentatus</a:t>
            </a:r>
            <a:r>
              <a:rPr lang="ru-RU" dirty="0" smtClean="0">
                <a:latin typeface="Times New Roman" pitchFamily="18" charset="0"/>
                <a:cs typeface="Times New Roman" pitchFamily="18" charset="0"/>
              </a:rPr>
              <a:t> B., короед-типограф – </a:t>
            </a:r>
            <a:r>
              <a:rPr lang="ru-RU" dirty="0" err="1" smtClean="0">
                <a:latin typeface="Times New Roman" pitchFamily="18" charset="0"/>
                <a:cs typeface="Times New Roman" pitchFamily="18" charset="0"/>
              </a:rPr>
              <a:t>Ips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typographus</a:t>
            </a:r>
            <a:r>
              <a:rPr lang="ru-RU" dirty="0" smtClean="0">
                <a:latin typeface="Times New Roman" pitchFamily="18" charset="0"/>
                <a:cs typeface="Times New Roman" pitchFamily="18" charset="0"/>
              </a:rPr>
              <a:t> L., повреждающие хвойные породы; заболонник–разрушитель – </a:t>
            </a:r>
            <a:r>
              <a:rPr lang="ru-RU" dirty="0" err="1" smtClean="0">
                <a:latin typeface="Times New Roman" pitchFamily="18" charset="0"/>
                <a:cs typeface="Times New Roman" pitchFamily="18" charset="0"/>
              </a:rPr>
              <a:t>Scolytus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scolytus</a:t>
            </a:r>
            <a:r>
              <a:rPr lang="ru-RU" dirty="0" smtClean="0">
                <a:latin typeface="Times New Roman" pitchFamily="18" charset="0"/>
                <a:cs typeface="Times New Roman" pitchFamily="18" charset="0"/>
              </a:rPr>
              <a:t> F., питающийся на ильмовых лесных породах; западный непарный короед – </a:t>
            </a:r>
            <a:r>
              <a:rPr lang="ru-RU" dirty="0" err="1" smtClean="0">
                <a:latin typeface="Times New Roman" pitchFamily="18" charset="0"/>
                <a:cs typeface="Times New Roman" pitchFamily="18" charset="0"/>
              </a:rPr>
              <a:t>Xyleborus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dispar</a:t>
            </a:r>
            <a:r>
              <a:rPr lang="ru-RU" dirty="0" smtClean="0">
                <a:latin typeface="Times New Roman" pitchFamily="18" charset="0"/>
                <a:cs typeface="Times New Roman" pitchFamily="18" charset="0"/>
              </a:rPr>
              <a:t> F., повреждающий множество пород деревьев. В зависимости от того, какую часть дерева (кору, луб и камбий, заболонь) повреждают жуки и личинки короедов, их подразделяют на подсемейства собственно короедов, лубоедов и заболонников; между ними имеются заметные морфологические отличия. Жуки короедов длиной от 1 до 9 мм, с цилиндрическим телом черного, бурого или рыжеватого цвета; ноги короткие, копательного типа. Личинки белые с желто-коричневой головой, безногие, мясистые, слегка изогнутые. Зимуют у большинства видов жуки и личинки в ходах под корой. Там же личинки и окукливаются. Выходящие жуки обычно заселяют лишь больные или ослабленные деревья, лишь немногие виды, могут повреждать здоровые деревья. Самки короедов от входного отверстия прогрызают под корой маточный ход, откладывая по бокам яйца в специально выгрызенные ячейки. Отродившиеся личинки большинства видов прогрызают в бок от </a:t>
            </a:r>
            <a:r>
              <a:rPr lang="ru-RU" dirty="0" smtClean="0">
                <a:latin typeface="Times New Roman" pitchFamily="18" charset="0"/>
                <a:cs typeface="Times New Roman" pitchFamily="18" charset="0"/>
              </a:rPr>
              <a:t>маточного </a:t>
            </a:r>
            <a:r>
              <a:rPr lang="ru-RU" dirty="0" smtClean="0">
                <a:latin typeface="Times New Roman" pitchFamily="18" charset="0"/>
                <a:cs typeface="Times New Roman" pitchFamily="18" charset="0"/>
              </a:rPr>
              <a:t>хода индивидуальные постепенно расширяющиеся личиночные ходы, заканчивающиеся </a:t>
            </a:r>
            <a:r>
              <a:rPr lang="ru-RU" dirty="0" err="1" smtClean="0">
                <a:latin typeface="Times New Roman" pitchFamily="18" charset="0"/>
                <a:cs typeface="Times New Roman" pitchFamily="18" charset="0"/>
              </a:rPr>
              <a:t>куколочной</a:t>
            </a:r>
            <a:r>
              <a:rPr lang="ru-RU" dirty="0" smtClean="0">
                <a:latin typeface="Times New Roman" pitchFamily="18" charset="0"/>
                <a:cs typeface="Times New Roman" pitchFamily="18" charset="0"/>
              </a:rPr>
              <a:t> колыбелькой. Форма личиночных ходов у разных короедов неодинакова, что используется для диагностики. Сильно заселенные короедами деревья обычно погибают. Большинство видов в течение года дает 1 или 2 генерации</a:t>
            </a:r>
            <a:r>
              <a:rPr lang="ru-RU" dirty="0" smtClean="0"/>
              <a: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3200" dirty="0" smtClean="0">
                <a:latin typeface="Times New Roman" pitchFamily="18" charset="0"/>
                <a:cs typeface="Times New Roman" pitchFamily="18" charset="0"/>
              </a:rPr>
              <a:t>Каштановая минирующая моль (</a:t>
            </a:r>
            <a:r>
              <a:rPr lang="en-US" sz="3200" dirty="0" err="1" smtClean="0">
                <a:latin typeface="Times New Roman" pitchFamily="18" charset="0"/>
                <a:cs typeface="Times New Roman" pitchFamily="18" charset="0"/>
              </a:rPr>
              <a:t>Cameraria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ohridella</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Deshka</a:t>
            </a:r>
            <a:r>
              <a:rPr lang="en-US" sz="3200" dirty="0" smtClean="0">
                <a:latin typeface="Times New Roman" pitchFamily="18" charset="0"/>
                <a:cs typeface="Times New Roman" pitchFamily="18" charset="0"/>
              </a:rPr>
              <a:t> et </a:t>
            </a:r>
            <a:r>
              <a:rPr lang="en-US" sz="3200" dirty="0" err="1" smtClean="0">
                <a:latin typeface="Times New Roman" pitchFamily="18" charset="0"/>
                <a:cs typeface="Times New Roman" pitchFamily="18" charset="0"/>
              </a:rPr>
              <a:t>Dimic</a:t>
            </a:r>
            <a:r>
              <a:rPr lang="en-US"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357158" y="1600200"/>
            <a:ext cx="8572560" cy="5043510"/>
          </a:xfrm>
        </p:spPr>
        <p:txBody>
          <a:bodyPr>
            <a:normAutofit fontScale="47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Впервые каштановая минирующая моль как новый вид, не встречающийся ни в одной стране Европы и мира, где конский каштан произрастает в естественных условиях, был описан югославскими энтомологами </a:t>
            </a:r>
            <a:r>
              <a:rPr lang="ru-RU" dirty="0" err="1" smtClean="0">
                <a:latin typeface="Times New Roman" pitchFamily="18" charset="0"/>
                <a:cs typeface="Times New Roman" pitchFamily="18" charset="0"/>
              </a:rPr>
              <a:t>Дешка</a:t>
            </a:r>
            <a:r>
              <a:rPr lang="ru-RU" dirty="0" smtClean="0">
                <a:latin typeface="Times New Roman" pitchFamily="18" charset="0"/>
                <a:cs typeface="Times New Roman" pitchFamily="18" charset="0"/>
              </a:rPr>
              <a:t> и </a:t>
            </a:r>
            <a:r>
              <a:rPr lang="ru-RU" dirty="0" err="1" smtClean="0">
                <a:latin typeface="Times New Roman" pitchFamily="18" charset="0"/>
                <a:cs typeface="Times New Roman" pitchFamily="18" charset="0"/>
              </a:rPr>
              <a:t>Димич</a:t>
            </a:r>
            <a:r>
              <a:rPr lang="ru-RU" dirty="0" smtClean="0">
                <a:latin typeface="Times New Roman" pitchFamily="18" charset="0"/>
                <a:cs typeface="Times New Roman" pitchFamily="18" charset="0"/>
              </a:rPr>
              <a:t> в 1985 г. в посадках каштана возле </a:t>
            </a:r>
            <a:r>
              <a:rPr lang="ru-RU" dirty="0" err="1" smtClean="0">
                <a:latin typeface="Times New Roman" pitchFamily="18" charset="0"/>
                <a:cs typeface="Times New Roman" pitchFamily="18" charset="0"/>
              </a:rPr>
              <a:t>Орхидского</a:t>
            </a:r>
            <a:r>
              <a:rPr lang="ru-RU" dirty="0" smtClean="0">
                <a:latin typeface="Times New Roman" pitchFamily="18" charset="0"/>
                <a:cs typeface="Times New Roman" pitchFamily="18" charset="0"/>
              </a:rPr>
              <a:t> озера (Македония). С момента обнаружения за 20 лет этот вид освоил большую часть Европейского континента и начал осваивать Азию (Турция). В Российской Федерации каштановая минирующая моль была выявлена в 2005 г., по другим источникам, вредитель впервые был отмечен в 2003 г. в Калининградской области. В 2009 г. она была найдена на юге страны (Ростовская область), в 2010 г. – в черте г. Краснодара . В целом в Российской Федерации моль встречается в Калининградской, Курской, Брянской, Белгородской, Ростовской, Орловской и Московской областях. В Ставропольском крае единичные мины вредителя на отдельных деревьях каштана конского в г. Ставрополе были обнаружены в 2012 г</a:t>
            </a:r>
            <a:r>
              <a:rPr lang="ru-RU" dirty="0" smtClean="0">
                <a:latin typeface="Times New Roman" pitchFamily="18" charset="0"/>
                <a:cs typeface="Times New Roman" pitchFamily="18" charset="0"/>
              </a:rPr>
              <a:t>.</a:t>
            </a:r>
          </a:p>
          <a:p>
            <a:pPr marL="0" indent="342900">
              <a:lnSpc>
                <a:spcPct val="120000"/>
              </a:lnSpc>
              <a:spcBef>
                <a:spcPts val="0"/>
              </a:spcBef>
              <a:buNone/>
            </a:pP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Имаго до одного сантиметра в размахе крыльев, в длину может достигать 7 мм. Крылья имеют красновато-коричневый окрас, перемежающийся белыми линиями. Грудь коричневая, брюшко серое, лапки черно-белые. Массовый лет бабочек совпадает с цветением конского каштана. Самки откладывают от 20 до 82 яиц за жизнь, располагая их беспорядочно, с лицевой стороны листа; часто откладывают возле его боковой жилки, иногда возле центральной жилки, но редко возле жилки третьего порядка. На одной листовой пластинке сложного листа каштана разными самками может быть отложено от 20 до 84 яиц. Эмбриональное развитие длится от 4 до 21 суток, в зависимости от температуры окружающей среды.  </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643998" cy="6429420"/>
          </a:xfrm>
        </p:spPr>
        <p:txBody>
          <a:bodyPr>
            <a:normAutofit fontScale="62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Гусеницы в своем развитии проходят 6 возрастов (</a:t>
            </a:r>
            <a:r>
              <a:rPr lang="ru-RU" dirty="0" err="1" smtClean="0">
                <a:latin typeface="Times New Roman" pitchFamily="18" charset="0"/>
                <a:cs typeface="Times New Roman" pitchFamily="18" charset="0"/>
              </a:rPr>
              <a:t>гиперметаморфоз</a:t>
            </a:r>
            <a:r>
              <a:rPr lang="ru-RU" dirty="0" smtClean="0">
                <a:latin typeface="Times New Roman" pitchFamily="18" charset="0"/>
                <a:cs typeface="Times New Roman" pitchFamily="18" charset="0"/>
              </a:rPr>
              <a:t> – способ развития, при котором гусеницы разных возрастов резко отличаются). Гусеницы первых трех фаз развития питаются только растительным соком и образуют мины в </a:t>
            </a:r>
            <a:r>
              <a:rPr lang="ru-RU" dirty="0" err="1" smtClean="0">
                <a:latin typeface="Times New Roman" pitchFamily="18" charset="0"/>
                <a:cs typeface="Times New Roman" pitchFamily="18" charset="0"/>
              </a:rPr>
              <a:t>эпидермальном</a:t>
            </a:r>
            <a:r>
              <a:rPr lang="ru-RU" dirty="0" smtClean="0">
                <a:latin typeface="Times New Roman" pitchFamily="18" charset="0"/>
                <a:cs typeface="Times New Roman" pitchFamily="18" charset="0"/>
              </a:rPr>
              <a:t> слое листа или непосредственно под кожицей. Гусеницы четвертой и пятой фаз переходят от питания клеточным соком к питанию самими тканями верхней части мезофилла листа, при этом образуя в листе более просторные и глубокие мины. Зимовка моли минирующей каштановой второго поколения проходит на фазе куколки в опавшей листве или бабочки, забившейся в трещины коры в комлевой части деревьев. В условиях Российской Федерации бабочка дает два полноценных поколения. Каштановая минирующая моль отличается узкой пищевой специализацией. </a:t>
            </a:r>
            <a:endParaRPr lang="ru-RU" dirty="0" smtClean="0">
              <a:latin typeface="Times New Roman" pitchFamily="18" charset="0"/>
              <a:cs typeface="Times New Roman" pitchFamily="18" charset="0"/>
            </a:endParaRPr>
          </a:p>
          <a:p>
            <a:pPr marL="0" indent="342900">
              <a:lnSpc>
                <a:spcPct val="120000"/>
              </a:lnSpc>
              <a:spcBef>
                <a:spcPts val="0"/>
              </a:spcBef>
              <a:buNone/>
            </a:pPr>
            <a:r>
              <a:rPr lang="ru-RU" dirty="0" smtClean="0">
                <a:latin typeface="Times New Roman" pitchFamily="18" charset="0"/>
                <a:cs typeface="Times New Roman" pitchFamily="18" charset="0"/>
              </a:rPr>
              <a:t>Она </a:t>
            </a:r>
            <a:r>
              <a:rPr lang="ru-RU" dirty="0" smtClean="0">
                <a:latin typeface="Times New Roman" pitchFamily="18" charset="0"/>
                <a:cs typeface="Times New Roman" pitchFamily="18" charset="0"/>
              </a:rPr>
              <a:t>повреждает листья конского каштана (</a:t>
            </a:r>
            <a:r>
              <a:rPr lang="ru-RU" dirty="0" err="1" smtClean="0">
                <a:latin typeface="Times New Roman" pitchFamily="18" charset="0"/>
                <a:cs typeface="Times New Roman" pitchFamily="18" charset="0"/>
              </a:rPr>
              <a:t>Aesculus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hippocastanum</a:t>
            </a:r>
            <a:r>
              <a:rPr lang="ru-RU" dirty="0" smtClean="0">
                <a:latin typeface="Times New Roman" pitchFamily="18" charset="0"/>
                <a:cs typeface="Times New Roman" pitchFamily="18" charset="0"/>
              </a:rPr>
              <a:t> L.) и клена (</a:t>
            </a:r>
            <a:r>
              <a:rPr lang="ru-RU" dirty="0" err="1" smtClean="0">
                <a:latin typeface="Times New Roman" pitchFamily="18" charset="0"/>
                <a:cs typeface="Times New Roman" pitchFamily="18" charset="0"/>
              </a:rPr>
              <a:t>Acer</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pseudoplatanus</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Leopoldii</a:t>
            </a:r>
            <a:r>
              <a:rPr lang="ru-RU" dirty="0" smtClean="0">
                <a:latin typeface="Times New Roman" pitchFamily="18" charset="0"/>
                <a:cs typeface="Times New Roman" pitchFamily="18" charset="0"/>
              </a:rPr>
              <a:t>). Бурые пятна мин вредителя на верхней стороне листьев резко снижает декоративность деревьев, сильно пораженные листья буреют, а затем опадают. Таким образом, деревья не только теряют эстетический облик, но и перестают выполнять санитарно-гигиенические функции. Более того, ослабленные деревья подвержены болезням, испытывают угнетение и чаще вымерзают зимой</a:t>
            </a:r>
            <a:r>
              <a:rPr lang="ru-RU" dirty="0" smtClean="0"/>
              <a:t>.</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solidFill>
                  <a:schemeClr val="tx2">
                    <a:lumMod val="50000"/>
                  </a:schemeClr>
                </a:solidFill>
              </a:rPr>
              <a:t>Медведка обыкновенная </a:t>
            </a:r>
            <a:br>
              <a:rPr lang="ru-RU" dirty="0" smtClean="0">
                <a:solidFill>
                  <a:schemeClr val="tx2">
                    <a:lumMod val="50000"/>
                  </a:schemeClr>
                </a:solidFill>
              </a:rPr>
            </a:br>
            <a:r>
              <a:rPr lang="ru-RU" dirty="0" smtClean="0">
                <a:solidFill>
                  <a:schemeClr val="tx2">
                    <a:lumMod val="50000"/>
                  </a:schemeClr>
                </a:solidFill>
              </a:rPr>
              <a:t>(</a:t>
            </a:r>
            <a:r>
              <a:rPr lang="en-US" dirty="0" err="1" smtClean="0">
                <a:solidFill>
                  <a:schemeClr val="tx2">
                    <a:lumMod val="50000"/>
                  </a:schemeClr>
                </a:solidFill>
              </a:rPr>
              <a:t>Gryllotalpa</a:t>
            </a:r>
            <a:r>
              <a:rPr lang="en-US" dirty="0" smtClean="0">
                <a:solidFill>
                  <a:schemeClr val="tx2">
                    <a:lumMod val="50000"/>
                  </a:schemeClr>
                </a:solidFill>
              </a:rPr>
              <a:t> </a:t>
            </a:r>
            <a:r>
              <a:rPr lang="en-US" dirty="0" err="1" smtClean="0">
                <a:solidFill>
                  <a:schemeClr val="tx2">
                    <a:lumMod val="50000"/>
                  </a:schemeClr>
                </a:solidFill>
              </a:rPr>
              <a:t>gryllotalpa</a:t>
            </a:r>
            <a:r>
              <a:rPr lang="en-US" dirty="0" smtClean="0">
                <a:solidFill>
                  <a:schemeClr val="tx2">
                    <a:lumMod val="50000"/>
                  </a:schemeClr>
                </a:solidFill>
              </a:rPr>
              <a:t> L.)</a:t>
            </a:r>
            <a:endParaRPr lang="ru-RU" dirty="0">
              <a:solidFill>
                <a:schemeClr val="tx2">
                  <a:lumMod val="50000"/>
                </a:schemeClr>
              </a:solidFill>
            </a:endParaRPr>
          </a:p>
        </p:txBody>
      </p:sp>
      <p:sp>
        <p:nvSpPr>
          <p:cNvPr id="3" name="Содержимое 2"/>
          <p:cNvSpPr>
            <a:spLocks noGrp="1"/>
          </p:cNvSpPr>
          <p:nvPr>
            <p:ph idx="1"/>
          </p:nvPr>
        </p:nvSpPr>
        <p:spPr>
          <a:xfrm>
            <a:off x="428596" y="1600200"/>
            <a:ext cx="8258204" cy="5043510"/>
          </a:xfrm>
        </p:spPr>
        <p:txBody>
          <a:bodyPr>
            <a:normAutofit fontScale="70000" lnSpcReduction="20000"/>
          </a:bodyPr>
          <a:lstStyle/>
          <a:p>
            <a:pPr marL="0" indent="342900">
              <a:lnSpc>
                <a:spcPct val="120000"/>
              </a:lnSpc>
              <a:spcBef>
                <a:spcPts val="0"/>
              </a:spcBef>
              <a:buNone/>
            </a:pPr>
            <a:r>
              <a:rPr lang="ru-RU" dirty="0" smtClean="0">
                <a:solidFill>
                  <a:schemeClr val="tx2">
                    <a:lumMod val="50000"/>
                  </a:schemeClr>
                </a:solidFill>
                <a:latin typeface="Times New Roman" pitchFamily="18" charset="0"/>
                <a:cs typeface="Times New Roman" pitchFamily="18" charset="0"/>
              </a:rPr>
              <a:t>Медведка питается 50 видами культурных и дикорастущих растений. Взрослое насекомое длиной 35-50 мм, сверху темно-бурого, снизу буровато-желтого цвета; тело покрыто густыми короткими волосками, придающими ему шелковистый блеск; передние ноги копательные, голени задних ног на внутренней стороне с 3-5 шипами. Яйцо длиной 3-3,5 мм, овальное, желтоватое. Зимуют личинки старших возрастов и взрослые насекомые в почве на глубине 70-120 см. </a:t>
            </a:r>
          </a:p>
          <a:p>
            <a:pPr marL="0" indent="342900">
              <a:lnSpc>
                <a:spcPct val="120000"/>
              </a:lnSpc>
              <a:spcBef>
                <a:spcPts val="0"/>
              </a:spcBef>
              <a:buNone/>
            </a:pPr>
            <a:r>
              <a:rPr lang="ru-RU" dirty="0" smtClean="0">
                <a:solidFill>
                  <a:schemeClr val="tx2">
                    <a:lumMod val="50000"/>
                  </a:schemeClr>
                </a:solidFill>
                <a:latin typeface="Times New Roman" pitchFamily="18" charset="0"/>
                <a:cs typeface="Times New Roman" pitchFamily="18" charset="0"/>
              </a:rPr>
              <a:t>Весной медведки переходят в поверхностные слои почвы. Они начинают появляться, когда почва на глубине 20-30 см прогревается до температуры 8-10°С, а температуре 12-15°С наблюдаются массовый их выход и начало питания</a:t>
            </a:r>
            <a:endParaRPr lang="ru-RU" dirty="0">
              <a:solidFill>
                <a:schemeClr val="tx2">
                  <a:lumMod val="50000"/>
                </a:schemeClr>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572560" cy="6286544"/>
          </a:xfrm>
        </p:spPr>
        <p:txBody>
          <a:bodyPr>
            <a:normAutofit fontScale="77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Вначале личинки питаются перегноем, а затем – подземными частями растений, а также червями и </a:t>
            </a:r>
            <a:r>
              <a:rPr lang="ru-RU" dirty="0" err="1" smtClean="0">
                <a:latin typeface="Times New Roman" pitchFamily="18" charset="0"/>
                <a:cs typeface="Times New Roman" pitchFamily="18" charset="0"/>
              </a:rPr>
              <a:t>почвообитающими</a:t>
            </a:r>
            <a:r>
              <a:rPr lang="ru-RU" dirty="0" smtClean="0">
                <a:latin typeface="Times New Roman" pitchFamily="18" charset="0"/>
                <a:cs typeface="Times New Roman" pitchFamily="18" charset="0"/>
              </a:rPr>
              <a:t> насекомыми. Осенью личинки старших возрастов уходят на зимовку в более глубокие слои почвы, а на приусадебных участках могут зимовать в навозе и компостах. Большую часть времени медведки проводят в почве, но ночью взрослые насекомые нередко выходят на поверхность и расселяются, перелетая на новые участки. Одно поколение развивается от 1 до 2-3 лет в зависимости от широты местности. </a:t>
            </a:r>
          </a:p>
          <a:p>
            <a:pPr marL="0" indent="342900">
              <a:lnSpc>
                <a:spcPct val="120000"/>
              </a:lnSpc>
              <a:spcBef>
                <a:spcPts val="0"/>
              </a:spcBef>
              <a:buNone/>
            </a:pPr>
            <a:r>
              <a:rPr lang="ru-RU" dirty="0" smtClean="0">
                <a:latin typeface="Times New Roman" pitchFamily="18" charset="0"/>
                <a:cs typeface="Times New Roman" pitchFamily="18" charset="0"/>
              </a:rPr>
              <a:t>Вредоносность медведки связана с ее образом жизни. Личинки и имаго, прокладывая многочисленные ходы в поверхностном слое почвы, выедают прорастающие семена, перегрызают корни и подземные части стеблей, всходов и молодых растений. В результате поврежденные растения отстают в росте </a:t>
            </a:r>
            <a:r>
              <a:rPr lang="ru-RU" smtClean="0">
                <a:latin typeface="Times New Roman" pitchFamily="18" charset="0"/>
                <a:cs typeface="Times New Roman" pitchFamily="18" charset="0"/>
              </a:rPr>
              <a:t>или погибают.</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3200" dirty="0" smtClean="0">
                <a:latin typeface="Times New Roman" pitchFamily="18" charset="0"/>
                <a:cs typeface="Times New Roman" pitchFamily="18" charset="0"/>
              </a:rPr>
              <a:t>Посевной щелкун (</a:t>
            </a:r>
            <a:r>
              <a:rPr lang="en-US" sz="3200" dirty="0" err="1" smtClean="0">
                <a:latin typeface="Times New Roman" pitchFamily="18" charset="0"/>
                <a:cs typeface="Times New Roman" pitchFamily="18" charset="0"/>
              </a:rPr>
              <a:t>Agriotes</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sputator</a:t>
            </a:r>
            <a:r>
              <a:rPr lang="en-US" sz="3200" dirty="0" smtClean="0">
                <a:latin typeface="Times New Roman" pitchFamily="18" charset="0"/>
                <a:cs typeface="Times New Roman" pitchFamily="18" charset="0"/>
              </a:rPr>
              <a:t> L.) </a:t>
            </a:r>
            <a:r>
              <a:rPr lang="ru-RU" sz="3200" dirty="0" smtClean="0">
                <a:latin typeface="Times New Roman" pitchFamily="18" charset="0"/>
                <a:cs typeface="Times New Roman" pitchFamily="18" charset="0"/>
              </a:rPr>
              <a:t>Степной щелкун (</a:t>
            </a:r>
            <a:r>
              <a:rPr lang="en-US" sz="3200" dirty="0" err="1" smtClean="0">
                <a:latin typeface="Times New Roman" pitchFamily="18" charset="0"/>
                <a:cs typeface="Times New Roman" pitchFamily="18" charset="0"/>
              </a:rPr>
              <a:t>Agriotes</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gurgistanus</a:t>
            </a:r>
            <a:r>
              <a:rPr lang="en-US" sz="3200" dirty="0" smtClean="0">
                <a:latin typeface="Times New Roman" pitchFamily="18" charset="0"/>
                <a:cs typeface="Times New Roman" pitchFamily="18" charset="0"/>
              </a:rPr>
              <a:t> F.)</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00200"/>
            <a:ext cx="8401080" cy="5114948"/>
          </a:xfrm>
        </p:spPr>
        <p:txBody>
          <a:bodyPr>
            <a:normAutofit fontScale="5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Щелкуны – </a:t>
            </a:r>
            <a:r>
              <a:rPr lang="ru-RU" dirty="0" err="1" smtClean="0">
                <a:latin typeface="Times New Roman" pitchFamily="18" charset="0"/>
                <a:cs typeface="Times New Roman" pitchFamily="18" charset="0"/>
              </a:rPr>
              <a:t>многоядные</a:t>
            </a:r>
            <a:r>
              <a:rPr lang="ru-RU" dirty="0" smtClean="0">
                <a:latin typeface="Times New Roman" pitchFamily="18" charset="0"/>
                <a:cs typeface="Times New Roman" pitchFamily="18" charset="0"/>
              </a:rPr>
              <a:t> вредители культурных и дикорастущих растений. Распространены повсеместно. Щелкуны – мелкие и средней величины жуки с продолговато-плоским, несколько суженным на переднем и заднем концах телом. Перевернутый на спину жук обычно резко выгибается, при этом отросток выходит из углубления и концом упирается в его край, затем жук прогибается в обратном направлении, издавая щелкающий звук, подпрыгивает и встает на ноги. Зимуют личинки разных возрастов и жуки в почве, у степного и черного щелкунов – исключительно личинки. Перезимовавшие жуки начинают выходить в апреле, но лет и откладка яиц растянуты и продолжаются с мая до начала июля. Жуки одних видов держатся на растительности открыто, других – большую часть времени находятся под комочками почвы, нижними листьями сорняков или растительными остатками. Яйца откладывают в поверхностный слой почвы под комочки или в трещины. Плодовитость самок разных видов варьирует от 60 до 250 яиц. Эмбриональное развитие длится 15-20 дней. Выходящие личинки развиваются 3-4 года. В июне-августе личинки последнего года жизни окукливаются в почве на глубине 8-15 см. Жуки появляются через 15-20 дней и остаются в почве до весны следующего года. У степного и черного щелкунов жуки сразу выходят из почвы и приступают к размножению. </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14290"/>
            <a:ext cx="8643998" cy="6500858"/>
          </a:xfrm>
        </p:spPr>
        <p:txBody>
          <a:bodyPr>
            <a:normAutofit fontScale="70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Личинки щелкунов довольно влаголюбивы, особенно молодые, оптимальная влажность почвы для которых составляет 50-60 %. В сухой почве значительное их число погибает. </a:t>
            </a: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Проволочники (личинки щелкунов) совершают вертикальные миграции по профилю почвы, которые зависят от ее влажности и температуры. С наступлением зимнего сезона, как и жуки, уходят в глубь почвы, где и зимуют. Щелкуны – медленно развивающиеся насекомые. Развитие одного поколения продолжается от 3 до 5 лет. Жуки питаются цветущей растительностью и сами ощутимого вреда не наносят. Серьезный вред наносят их личинки – проволочники. Характер причиняемых ими повреждений очень разнообразен. Они могут частично или полностью поедать высеянные семена злаковых культур, что приводит к </a:t>
            </a:r>
            <a:r>
              <a:rPr lang="ru-RU" dirty="0" err="1" smtClean="0">
                <a:latin typeface="Times New Roman" pitchFamily="18" charset="0"/>
                <a:cs typeface="Times New Roman" pitchFamily="18" charset="0"/>
              </a:rPr>
              <a:t>изреживанию</a:t>
            </a:r>
            <a:r>
              <a:rPr lang="ru-RU" dirty="0" smtClean="0">
                <a:latin typeface="Times New Roman" pitchFamily="18" charset="0"/>
                <a:cs typeface="Times New Roman" pitchFamily="18" charset="0"/>
              </a:rPr>
              <a:t> посевов; перегрызают подземные части стебля около узла кущения, что сопровождается гибелью всходов, проделывают ходы внутри корня и клубней, вызывая их загнивание и способствуя проникновению возбудителей болезней.</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smtClean="0">
                <a:latin typeface="Times New Roman" pitchFamily="18" charset="0"/>
                <a:cs typeface="Times New Roman" pitchFamily="18" charset="0"/>
              </a:rPr>
              <a:t>Восточный майский хрущ (</a:t>
            </a:r>
            <a:r>
              <a:rPr lang="en-US" sz="2800" b="1" dirty="0" err="1" smtClean="0">
                <a:latin typeface="Times New Roman" pitchFamily="18" charset="0"/>
                <a:cs typeface="Times New Roman" pitchFamily="18" charset="0"/>
              </a:rPr>
              <a:t>Melolontha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hippocastani</a:t>
            </a:r>
            <a:r>
              <a:rPr lang="en-US" sz="2800" b="1" dirty="0" smtClean="0">
                <a:latin typeface="Times New Roman" pitchFamily="18" charset="0"/>
                <a:cs typeface="Times New Roman" pitchFamily="18" charset="0"/>
              </a:rPr>
              <a:t> F.) </a:t>
            </a:r>
            <a:r>
              <a:rPr lang="ru-RU" sz="2800" b="1" dirty="0" smtClean="0">
                <a:latin typeface="Times New Roman" pitchFamily="18" charset="0"/>
                <a:cs typeface="Times New Roman" pitchFamily="18" charset="0"/>
              </a:rPr>
              <a:t>Западный майский хрущ (</a:t>
            </a:r>
            <a:r>
              <a:rPr lang="en-US" sz="2800" b="1" dirty="0" smtClean="0">
                <a:latin typeface="Times New Roman" pitchFamily="18" charset="0"/>
                <a:cs typeface="Times New Roman" pitchFamily="18" charset="0"/>
              </a:rPr>
              <a:t>M. </a:t>
            </a:r>
            <a:r>
              <a:rPr lang="en-US" sz="2800" b="1" dirty="0" err="1" smtClean="0">
                <a:latin typeface="Times New Roman" pitchFamily="18" charset="0"/>
                <a:cs typeface="Times New Roman" pitchFamily="18" charset="0"/>
              </a:rPr>
              <a:t>melolontha</a:t>
            </a:r>
            <a:r>
              <a:rPr lang="en-US" sz="2800" b="1" dirty="0" smtClean="0">
                <a:latin typeface="Times New Roman" pitchFamily="18" charset="0"/>
                <a:cs typeface="Times New Roman" pitchFamily="18" charset="0"/>
              </a:rPr>
              <a:t> L.)</a:t>
            </a:r>
            <a:endParaRPr lang="ru-RU" sz="2800" b="1"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500174"/>
            <a:ext cx="8643998" cy="5043510"/>
          </a:xfrm>
        </p:spPr>
        <p:txBody>
          <a:bodyPr>
            <a:normAutofit fontScale="625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Восточный майский хрущ распространен почти повсеместно, а западный майский хрущ – только в европейской части России. Оба вида повреждают корневую систему многих хвойных и лиственных лесных пород, а также плодовые деревья. Основной вред причиняют в питомниках и молодых насаждениях. У первого вида жук длинной 20-22 мм, с овальным телом, </a:t>
            </a:r>
            <a:r>
              <a:rPr lang="ru-RU" dirty="0" err="1" smtClean="0">
                <a:latin typeface="Times New Roman" pitchFamily="18" charset="0"/>
                <a:cs typeface="Times New Roman" pitchFamily="18" charset="0"/>
              </a:rPr>
              <a:t>красноватобурыми</a:t>
            </a:r>
            <a:r>
              <a:rPr lang="ru-RU" dirty="0" smtClean="0">
                <a:latin typeface="Times New Roman" pitchFamily="18" charset="0"/>
                <a:cs typeface="Times New Roman" pitchFamily="18" charset="0"/>
              </a:rPr>
              <a:t> надкрыльями, черными грудью и брюшком. Жук западного хруща крупнее (31 мм). Личинки длиной до 60мм, желтовато-белые, морщинистые, изогнутые с 3 парами ног. Зимуют у обоих видов личинки и жуки в почве. Перезимовавшие жуки выходят в конце апреля – мая. Их лет продолжается около месяца. Самки после спаривания откладывают яйца кучками по 25-30 шт. в почву на глубину 15-30 см. Плодовитость около 70 яиц. Личинки питаются корнями растений. Их развитие продолжается 3-4 года. Наиболее прожорливы личинки последнего возраста. При высокой численности они могут вызывать гибель молодых растений</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latin typeface="Times New Roman" pitchFamily="18" charset="0"/>
                <a:cs typeface="Times New Roman" pitchFamily="18" charset="0"/>
              </a:rPr>
              <a:t>Пяденица зимняя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Operophthera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brumata</a:t>
            </a:r>
            <a:r>
              <a:rPr lang="en-US" dirty="0" smtClean="0">
                <a:latin typeface="Times New Roman" pitchFamily="18" charset="0"/>
                <a:cs typeface="Times New Roman" pitchFamily="18" charset="0"/>
              </a:rPr>
              <a:t> L.). </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00200"/>
            <a:ext cx="8572560" cy="5114948"/>
          </a:xfrm>
        </p:spPr>
        <p:txBody>
          <a:bodyPr>
            <a:normAutofit fontScale="5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Распространена во всех регионах. Повреждает все плодовые культуры. Самка морфологически резко отличается от самца. Самец с хорошо развитыми крыльями, достигающими в размахе до 30 мм; передние крылья серые с поперечными волнистыми линиями, задние – пепельно-серые. Самка с укороченными недоразвитыми крыльями, не летает. Гусеница 10-ногая, длиной до 25 мм; желтовато-зеленая, вдоль тела сверху проходит 1 черная полоска, а по бокам – 3 светлые. Зимуют яйца около почек 1-3-летних ветвей. </a:t>
            </a:r>
            <a:r>
              <a:rPr lang="ru-RU" dirty="0" err="1" smtClean="0">
                <a:latin typeface="Times New Roman" pitchFamily="18" charset="0"/>
                <a:cs typeface="Times New Roman" pitchFamily="18" charset="0"/>
              </a:rPr>
              <a:t>Отрождение</a:t>
            </a:r>
            <a:r>
              <a:rPr lang="ru-RU" dirty="0" smtClean="0">
                <a:latin typeface="Times New Roman" pitchFamily="18" charset="0"/>
                <a:cs typeface="Times New Roman" pitchFamily="18" charset="0"/>
              </a:rPr>
              <a:t> гусениц совпадает с распусканием почек у яблони, что соответствует накоплению суммы эффективных температур 80°С при нижнем пороге развития 6°С. Гусеницы повреждают сначала почки, а затем распустившиеся листья, бутоны и цветки. Питание гусениц продолжается 20-30 дней, после чего они спускаются на паутинке и окукливаются в почве на глубине 5-13 см. Взрослые особи пяденицы появляются осенью. Поскольку самка не способна летать, она заползает по стволу в крону дерева и после спаривания откладывает до 350 яиц, располагая их по одному или небольшими группами около почек. Самцы активны в сумерки и ночью. Развивается одно поколение в год. </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latin typeface="Times New Roman" pitchFamily="18" charset="0"/>
                <a:cs typeface="Times New Roman" pitchFamily="18" charset="0"/>
              </a:rPr>
              <a:t>Шелкопряд кольчатый (</a:t>
            </a:r>
            <a:r>
              <a:rPr lang="en-US" dirty="0" err="1" smtClean="0">
                <a:latin typeface="Times New Roman" pitchFamily="18" charset="0"/>
                <a:cs typeface="Times New Roman" pitchFamily="18" charset="0"/>
              </a:rPr>
              <a:t>Malacosoma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neustria</a:t>
            </a:r>
            <a:r>
              <a:rPr lang="en-US" dirty="0" smtClean="0">
                <a:latin typeface="Times New Roman" pitchFamily="18" charset="0"/>
                <a:cs typeface="Times New Roman" pitchFamily="18" charset="0"/>
              </a:rPr>
              <a:t> L.).</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14282" y="1600200"/>
            <a:ext cx="8715436" cy="5043510"/>
          </a:xfrm>
        </p:spPr>
        <p:txBody>
          <a:bodyPr>
            <a:normAutofit fontScale="5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Распространен широко. Повреждает практически все плодовые культуры, предпочитая яблоню. </a:t>
            </a:r>
            <a:endParaRPr lang="ru-RU" dirty="0" smtClean="0">
              <a:latin typeface="Times New Roman" pitchFamily="18" charset="0"/>
              <a:cs typeface="Times New Roman" pitchFamily="18" charset="0"/>
            </a:endParaRPr>
          </a:p>
          <a:p>
            <a:pPr marL="0" indent="342900">
              <a:lnSpc>
                <a:spcPct val="120000"/>
              </a:lnSpc>
              <a:spcBef>
                <a:spcPts val="0"/>
              </a:spcBef>
              <a:buNone/>
            </a:pPr>
            <a:r>
              <a:rPr lang="ru-RU" dirty="0" smtClean="0">
                <a:latin typeface="Times New Roman" pitchFamily="18" charset="0"/>
                <a:cs typeface="Times New Roman" pitchFamily="18" charset="0"/>
              </a:rPr>
              <a:t>Бабочка </a:t>
            </a:r>
            <a:r>
              <a:rPr lang="ru-RU" dirty="0" smtClean="0">
                <a:latin typeface="Times New Roman" pitchFamily="18" charset="0"/>
                <a:cs typeface="Times New Roman" pitchFamily="18" charset="0"/>
              </a:rPr>
              <a:t>с размахом крыльев 32-42 мм; они желтовато-коричневого цвета. </a:t>
            </a:r>
            <a:endParaRPr lang="ru-RU" dirty="0" smtClean="0">
              <a:latin typeface="Times New Roman" pitchFamily="18" charset="0"/>
              <a:cs typeface="Times New Roman" pitchFamily="18" charset="0"/>
            </a:endParaRPr>
          </a:p>
          <a:p>
            <a:pPr marL="0" indent="342900">
              <a:lnSpc>
                <a:spcPct val="120000"/>
              </a:lnSpc>
              <a:spcBef>
                <a:spcPts val="0"/>
              </a:spcBef>
              <a:buNone/>
            </a:pPr>
            <a:r>
              <a:rPr lang="ru-RU" dirty="0" smtClean="0">
                <a:latin typeface="Times New Roman" pitchFamily="18" charset="0"/>
                <a:cs typeface="Times New Roman" pitchFamily="18" charset="0"/>
              </a:rPr>
              <a:t>Гусеница </a:t>
            </a:r>
            <a:r>
              <a:rPr lang="ru-RU" dirty="0" smtClean="0">
                <a:latin typeface="Times New Roman" pitchFamily="18" charset="0"/>
                <a:cs typeface="Times New Roman" pitchFamily="18" charset="0"/>
              </a:rPr>
              <a:t>длиной до 55 мм, голубовато-серая с рядами белых, оранжевых и </a:t>
            </a:r>
            <a:r>
              <a:rPr lang="ru-RU" dirty="0" err="1" smtClean="0">
                <a:latin typeface="Times New Roman" pitchFamily="18" charset="0"/>
                <a:cs typeface="Times New Roman" pitchFamily="18" charset="0"/>
              </a:rPr>
              <a:t>голубых</a:t>
            </a:r>
            <a:r>
              <a:rPr lang="ru-RU" dirty="0" smtClean="0">
                <a:latin typeface="Times New Roman" pitchFamily="18" charset="0"/>
                <a:cs typeface="Times New Roman" pitchFamily="18" charset="0"/>
              </a:rPr>
              <a:t> полос вдоль тела. Зимой на плодовых деревьях можно увидеть плотно прилегающие друг к другу яйца, кольцеобразно расположенные на тонких ветвях. Под твердой оболочкой яиц находятся сформировавшиеся гусеницы. В одной такой яйцевой кладке перезимовывает до 300 особей. Наличие 5-10 кладок на одно плодовое дерево представляет серьезную угрозу урожаю. </a:t>
            </a:r>
          </a:p>
          <a:p>
            <a:pPr marL="0" indent="342900">
              <a:lnSpc>
                <a:spcPct val="120000"/>
              </a:lnSpc>
              <a:spcBef>
                <a:spcPts val="0"/>
              </a:spcBef>
              <a:buNone/>
            </a:pPr>
            <a:r>
              <a:rPr lang="ru-RU" dirty="0" smtClean="0">
                <a:latin typeface="Times New Roman" pitchFamily="18" charset="0"/>
                <a:cs typeface="Times New Roman" pitchFamily="18" charset="0"/>
              </a:rPr>
              <a:t>Весной </a:t>
            </a:r>
            <a:r>
              <a:rPr lang="ru-RU" dirty="0" smtClean="0">
                <a:latin typeface="Times New Roman" pitchFamily="18" charset="0"/>
                <a:cs typeface="Times New Roman" pitchFamily="18" charset="0"/>
              </a:rPr>
              <a:t>в период распускания почек гусеницы начинают питаться: сначала они </a:t>
            </a:r>
            <a:r>
              <a:rPr lang="ru-RU" dirty="0" err="1" smtClean="0">
                <a:latin typeface="Times New Roman" pitchFamily="18" charset="0"/>
                <a:cs typeface="Times New Roman" pitchFamily="18" charset="0"/>
              </a:rPr>
              <a:t>скелетируют</a:t>
            </a:r>
            <a:r>
              <a:rPr lang="ru-RU" dirty="0" smtClean="0">
                <a:latin typeface="Times New Roman" pitchFamily="18" charset="0"/>
                <a:cs typeface="Times New Roman" pitchFamily="18" charset="0"/>
              </a:rPr>
              <a:t> листья, а затем грубо объедают всю листовую пластинку. Следует отметать, что гусеницы питаются в вечернее и ночное время суток, а днем скапливаются в развилках скелетных ветвей, образуя паутинные гнезда. Гусеницы последнего возраста расползаются по всей кроне дерева и окукливаются в плотных коконах между листьями, стянутыми паутиной. Питание гусениц продолжается 25-40 дней. Куколка развивается 14-16 дней. Самки откладывают около 400 яиц, размещая их группами в виде колец на тонких побегах. Во всех регионах развивается одно поколение.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dirty="0" smtClean="0">
                <a:latin typeface="Times New Roman" pitchFamily="18" charset="0"/>
                <a:cs typeface="Times New Roman" pitchFamily="18" charset="0"/>
              </a:rPr>
              <a:t>Древесница въедливая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Zeuzera</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pyrina</a:t>
            </a:r>
            <a:r>
              <a:rPr lang="ru-RU" dirty="0" smtClean="0">
                <a:latin typeface="Times New Roman" pitchFamily="18" charset="0"/>
                <a:cs typeface="Times New Roman" pitchFamily="18" charset="0"/>
              </a:rPr>
              <a:t> L.)</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14282" y="1600200"/>
            <a:ext cx="8643998" cy="5043510"/>
          </a:xfrm>
        </p:spPr>
        <p:txBody>
          <a:bodyPr>
            <a:normAutofit fontScale="55000" lnSpcReduction="20000"/>
          </a:bodyPr>
          <a:lstStyle/>
          <a:p>
            <a:pPr marL="0" indent="342900">
              <a:lnSpc>
                <a:spcPct val="120000"/>
              </a:lnSpc>
              <a:spcBef>
                <a:spcPts val="0"/>
              </a:spcBef>
              <a:buNone/>
            </a:pPr>
            <a:r>
              <a:rPr lang="ru-RU" dirty="0" smtClean="0">
                <a:latin typeface="Times New Roman" pitchFamily="18" charset="0"/>
                <a:cs typeface="Times New Roman" pitchFamily="18" charset="0"/>
              </a:rPr>
              <a:t>Распространена широко. Повреждает яблоню, грушу, в меньшей степени другие плодовые и лесные породы. Крупная бабочка с белыми крыльями, на которых расположены </a:t>
            </a:r>
            <a:r>
              <a:rPr lang="ru-RU" dirty="0" err="1" smtClean="0">
                <a:latin typeface="Times New Roman" pitchFamily="18" charset="0"/>
                <a:cs typeface="Times New Roman" pitchFamily="18" charset="0"/>
              </a:rPr>
              <a:t>темносиние</a:t>
            </a:r>
            <a:r>
              <a:rPr lang="ru-RU" dirty="0" smtClean="0">
                <a:latin typeface="Times New Roman" pitchFamily="18" charset="0"/>
                <a:cs typeface="Times New Roman" pitchFamily="18" charset="0"/>
              </a:rPr>
              <a:t> пятна</a:t>
            </a:r>
            <a:r>
              <a:rPr lang="ru-RU" dirty="0" smtClean="0">
                <a:latin typeface="Times New Roman" pitchFamily="18" charset="0"/>
                <a:cs typeface="Times New Roman" pitchFamily="18" charset="0"/>
              </a:rPr>
              <a:t>.</a:t>
            </a:r>
          </a:p>
          <a:p>
            <a:pPr marL="0" indent="342900">
              <a:lnSpc>
                <a:spcPct val="120000"/>
              </a:lnSpc>
              <a:spcBef>
                <a:spcPts val="0"/>
              </a:spcBef>
              <a:buNone/>
            </a:pPr>
            <a:r>
              <a:rPr lang="ru-RU"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Гусеница длиной до 60 мм, желтовато-белая. Зимуют гусеница первого и второго годов развития в ходах, проточенных в древесине. После повторной зимовки гусеница старшего возраста прогрызает выходное отверстие, вблизи которого окукливается. Перед выходом бабочки куколка выдвигается на половину из выходного отверстия. </a:t>
            </a:r>
            <a:endParaRPr lang="ru-RU" dirty="0" smtClean="0">
              <a:latin typeface="Times New Roman" pitchFamily="18" charset="0"/>
              <a:cs typeface="Times New Roman" pitchFamily="18" charset="0"/>
            </a:endParaRPr>
          </a:p>
          <a:p>
            <a:pPr marL="0" indent="342900">
              <a:lnSpc>
                <a:spcPct val="120000"/>
              </a:lnSpc>
              <a:spcBef>
                <a:spcPts val="0"/>
              </a:spcBef>
              <a:buNone/>
            </a:pPr>
            <a:r>
              <a:rPr lang="ru-RU" dirty="0" smtClean="0">
                <a:latin typeface="Times New Roman" pitchFamily="18" charset="0"/>
                <a:cs typeface="Times New Roman" pitchFamily="18" charset="0"/>
              </a:rPr>
              <a:t>Лет </a:t>
            </a:r>
            <a:r>
              <a:rPr lang="ru-RU" dirty="0" smtClean="0">
                <a:latin typeface="Times New Roman" pitchFamily="18" charset="0"/>
                <a:cs typeface="Times New Roman" pitchFamily="18" charset="0"/>
              </a:rPr>
              <a:t>и яйцекладка начинаются с середины июня и продолжаются в течение двух месяцев. Средняя плодовитость – около 1000 яиц. Яйца размещаются кучками на побегах. Появившиеся через две недели гусеницы расползаются по дереву, повисают на паутинках и ветром разносятся на значительные расстояния. Попав в крону деревьев, они внедряются в черешки листьев, а затем в молодые побеги, протачивая в них вертикальные ходы вниз. По мере развития гусеницы переходят в более крупные побеги, в которых перезимовывают. В течение следующего года гусеницы продолжают прокладывать в древесине ходы, постепенно спускаясь к основанию скелетных ветвей и штамбу, где зимуют второй раз. Двухгодичная генерация. </a:t>
            </a:r>
            <a:r>
              <a:rPr lang="ru-RU" dirty="0" smtClean="0">
                <a:latin typeface="Times New Roman" pitchFamily="18" charset="0"/>
                <a:cs typeface="Times New Roman" pitchFamily="18" charset="0"/>
              </a:rPr>
              <a:t>В </a:t>
            </a:r>
            <a:r>
              <a:rPr lang="ru-RU" dirty="0" smtClean="0">
                <a:latin typeface="Times New Roman" pitchFamily="18" charset="0"/>
                <a:cs typeface="Times New Roman" pitchFamily="18" charset="0"/>
              </a:rPr>
              <a:t>результате повреждений листья и побеги засыхают, ветви нередко обламываются, деревья могут погибать</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2204</Words>
  <PresentationFormat>Экран (4:3)</PresentationFormat>
  <Paragraphs>32</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МНОГОЯДНЫЕ И СПЕЦИАЛИЗИРОВАННЫЕ ВРЕДИТЕЛИ ДРЕВЕСНО-ДЕКОРАТИВНЫХ РАСТЕНИЙ</vt:lpstr>
      <vt:lpstr>Медведка обыкновенная  (Gryllotalpa gryllotalpa L.)</vt:lpstr>
      <vt:lpstr>Слайд 3</vt:lpstr>
      <vt:lpstr>Посевной щелкун (Agriotes sputator L.) Степной щелкун (Agriotes gurgistanus F.)</vt:lpstr>
      <vt:lpstr>Слайд 5</vt:lpstr>
      <vt:lpstr>Восточный майский хрущ (Melolontha hippocastani F.) Западный майский хрущ (M. melolontha L.)</vt:lpstr>
      <vt:lpstr>Пяденица зимняя  (Operophthera brumata L.). </vt:lpstr>
      <vt:lpstr>Шелкопряд кольчатый (Malacosoma neustria L.).</vt:lpstr>
      <vt:lpstr>Древесница въедливая  (Zeuzera pyrina L.)</vt:lpstr>
      <vt:lpstr>Древоточец пахучий  (Cossus cosscus L.) </vt:lpstr>
      <vt:lpstr>Короеды (Ipidae). </vt:lpstr>
      <vt:lpstr>Каштановая минирующая моль (Cameraria ohridella Deshka et Dimic.). </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МНОГОЯДНЫЕ И СПЕЦИАЛИЗИРОВАННЫЕ ВРЕДИТЕЛИ ДРЕВЕСНО-ДЕКОРАТИВНЫХ РАСТЕНИЙ</dc:title>
  <dc:creator>Оля</dc:creator>
  <cp:lastModifiedBy>Оля</cp:lastModifiedBy>
  <cp:revision>8</cp:revision>
  <dcterms:created xsi:type="dcterms:W3CDTF">2023-03-17T12:39:29Z</dcterms:created>
  <dcterms:modified xsi:type="dcterms:W3CDTF">2023-03-23T06:53:06Z</dcterms:modified>
</cp:coreProperties>
</file>